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53" d="100"/>
          <a:sy n="53" d="100"/>
        </p:scale>
        <p:origin x="-114" y="-5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Devarajagurusamy/chat-website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object 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8232"/>
            <a:ext cx="18288000" cy="10267950"/>
          </a:xfrm>
          <a:prstGeom prst="rect">
            <a:avLst/>
          </a:prstGeom>
        </p:spPr>
      </p:pic>
      <p:sp>
        <p:nvSpPr>
          <p:cNvPr id="6" name="text 1"/>
          <p:cNvSpPr txBox="1"/>
          <p:nvPr/>
        </p:nvSpPr>
        <p:spPr>
          <a:xfrm>
            <a:off x="763039" y="4758299"/>
            <a:ext cx="4759123" cy="147732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4800" b="1" spc="10">
                <a:solidFill>
                  <a:srgbClr val="223669"/>
                </a:solidFill>
                <a:latin typeface="Arial"/>
                <a:cs typeface="Arial"/>
              </a:rPr>
              <a:t>SRS </a:t>
            </a:r>
            <a:r>
              <a:rPr sz="4800" b="1" spc="10" smtClean="0">
                <a:solidFill>
                  <a:srgbClr val="223669"/>
                </a:solidFill>
                <a:latin typeface="Arial"/>
                <a:cs typeface="Arial"/>
              </a:rPr>
              <a:t>FOR</a:t>
            </a:r>
            <a:r>
              <a:rPr lang="en-US" sz="4800" b="1" spc="10" dirty="0" smtClean="0">
                <a:solidFill>
                  <a:srgbClr val="223669"/>
                </a:solidFill>
                <a:latin typeface="Arial"/>
                <a:cs typeface="Arial"/>
              </a:rPr>
              <a:t> CHAT </a:t>
            </a:r>
          </a:p>
          <a:p>
            <a:pPr marL="0">
              <a:lnSpc>
                <a:spcPct val="100000"/>
              </a:lnSpc>
            </a:pPr>
            <a:r>
              <a:rPr lang="en-US" sz="4800" b="1" spc="10" dirty="0" smtClean="0">
                <a:solidFill>
                  <a:srgbClr val="223669"/>
                </a:solidFill>
                <a:latin typeface="Arial"/>
                <a:cs typeface="Arial"/>
              </a:rPr>
              <a:t>WEBSITE</a:t>
            </a:r>
            <a:endParaRPr sz="48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763039" y="7279905"/>
            <a:ext cx="2809940" cy="21705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i="1" spc="10" dirty="0">
                <a:solidFill>
                  <a:srgbClr val="223669"/>
                </a:solidFill>
                <a:latin typeface="Arial"/>
                <a:cs typeface="Arial"/>
              </a:rPr>
              <a:t>DONE BY</a:t>
            </a: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DEVARAJA.S.G.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ARJUN.S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ANBALAGAN. A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223669"/>
                </a:solidFill>
                <a:latin typeface="Arial"/>
                <a:cs typeface="Arial"/>
              </a:rPr>
              <a:t>RUTHESH. D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bject 48"/>
          <p:cNvSpPr/>
          <p:nvPr/>
        </p:nvSpPr>
        <p:spPr>
          <a:xfrm>
            <a:off x="0" y="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7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5400" y="-1086838"/>
            <a:ext cx="18611850" cy="12411075"/>
          </a:xfrm>
          <a:prstGeom prst="rect">
            <a:avLst/>
          </a:prstGeom>
        </p:spPr>
      </p:pic>
      <p:pic>
        <p:nvPicPr>
          <p:cNvPr id="28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"/>
            <a:ext cx="18288000" cy="10287000"/>
          </a:xfrm>
          <a:prstGeom prst="rect">
            <a:avLst/>
          </a:prstGeom>
        </p:spPr>
      </p:pic>
      <p:sp>
        <p:nvSpPr>
          <p:cNvPr id="50" name="object 50"/>
          <p:cNvSpPr/>
          <p:nvPr/>
        </p:nvSpPr>
        <p:spPr>
          <a:xfrm>
            <a:off x="4480989" y="2815775"/>
            <a:ext cx="9620250" cy="152400"/>
          </a:xfrm>
          <a:custGeom>
            <a:avLst/>
            <a:gdLst/>
            <a:ahLst/>
            <a:cxnLst/>
            <a:rect l="l" t="t" r="r" b="b"/>
            <a:pathLst>
              <a:path w="9620250" h="152400">
                <a:moveTo>
                  <a:pt x="1" y="0"/>
                </a:moveTo>
                <a:lnTo>
                  <a:pt x="1" y="152400"/>
                </a:lnTo>
                <a:lnTo>
                  <a:pt x="9620251" y="152400"/>
                </a:lnTo>
                <a:lnTo>
                  <a:pt x="9620251" y="0"/>
                </a:lnTo>
                <a:lnTo>
                  <a:pt x="1" y="0"/>
                </a:lnTo>
                <a:close/>
              </a:path>
            </a:pathLst>
          </a:custGeom>
          <a:solidFill>
            <a:srgbClr val="EFCBD1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9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92456" y="3466498"/>
            <a:ext cx="2362200" cy="2362200"/>
          </a:xfrm>
          <a:prstGeom prst="rect">
            <a:avLst/>
          </a:prstGeom>
        </p:spPr>
      </p:pic>
      <p:sp>
        <p:nvSpPr>
          <p:cNvPr id="51" name="object 51"/>
          <p:cNvSpPr/>
          <p:nvPr/>
        </p:nvSpPr>
        <p:spPr>
          <a:xfrm>
            <a:off x="4466646" y="1226918"/>
            <a:ext cx="9639299" cy="1590675"/>
          </a:xfrm>
          <a:custGeom>
            <a:avLst/>
            <a:gdLst/>
            <a:ahLst/>
            <a:cxnLst/>
            <a:rect l="l" t="t" r="r" b="b"/>
            <a:pathLst>
              <a:path w="9639299" h="1590675">
                <a:moveTo>
                  <a:pt x="0" y="0"/>
                </a:moveTo>
                <a:lnTo>
                  <a:pt x="0" y="1588865"/>
                </a:lnTo>
                <a:lnTo>
                  <a:pt x="9637492" y="1588865"/>
                </a:lnTo>
                <a:lnTo>
                  <a:pt x="9637492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7146836" y="1619115"/>
            <a:ext cx="4399643" cy="63543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00" b="1" i="1" spc="10" dirty="0">
                <a:solidFill>
                  <a:srgbClr val="FFFFFF"/>
                </a:solidFill>
                <a:latin typeface="Arial"/>
                <a:cs typeface="Arial"/>
              </a:rPr>
              <a:t>Submission Github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7560016" y="4279447"/>
            <a:ext cx="2494878" cy="45327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50" b="1" i="1" spc="10" dirty="0">
                <a:solidFill>
                  <a:srgbClr val="035081"/>
                </a:solidFill>
                <a:latin typeface="Arial"/>
                <a:cs typeface="Arial"/>
              </a:rPr>
              <a:t>Devaraja. S. G :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30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60016" y="4947636"/>
            <a:ext cx="6369397" cy="19050"/>
          </a:xfrm>
          <a:prstGeom prst="rect">
            <a:avLst/>
          </a:prstGeom>
        </p:spPr>
      </p:pic>
      <p:sp>
        <p:nvSpPr>
          <p:cNvPr id="4" name="text 1"/>
          <p:cNvSpPr txBox="1"/>
          <p:nvPr/>
        </p:nvSpPr>
        <p:spPr>
          <a:xfrm>
            <a:off x="7560016" y="4677475"/>
            <a:ext cx="6132128" cy="30008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1950" b="1" i="1" spc="10" dirty="0">
                <a:solidFill>
                  <a:srgbClr val="C88C32"/>
                </a:solidFill>
                <a:latin typeface="Arial"/>
                <a:cs typeface="Arial"/>
                <a:hlinkClick r:id="rId6"/>
              </a:rPr>
              <a:t>https://github.com/Devarajagurusamy/chat-website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bject 52"/>
          <p:cNvSpPr/>
          <p:nvPr/>
        </p:nvSpPr>
        <p:spPr>
          <a:xfrm>
            <a:off x="0" y="0"/>
            <a:ext cx="18288000" cy="10382250"/>
          </a:xfrm>
          <a:custGeom>
            <a:avLst/>
            <a:gdLst/>
            <a:ahLst/>
            <a:cxnLst/>
            <a:rect l="l" t="t" r="r" b="b"/>
            <a:pathLst>
              <a:path w="18288000" h="10382250">
                <a:moveTo>
                  <a:pt x="0" y="0"/>
                </a:moveTo>
                <a:lnTo>
                  <a:pt x="0" y="10382250"/>
                </a:lnTo>
                <a:lnTo>
                  <a:pt x="18288000" y="1038225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31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2" cy="10287001"/>
          </a:xfrm>
          <a:prstGeom prst="rect">
            <a:avLst/>
          </a:prstGeom>
        </p:spPr>
      </p:pic>
      <p:pic>
        <p:nvPicPr>
          <p:cNvPr id="32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2" cy="10287001"/>
          </a:xfrm>
          <a:prstGeom prst="rect">
            <a:avLst/>
          </a:prstGeom>
        </p:spPr>
      </p:pic>
      <p:pic>
        <p:nvPicPr>
          <p:cNvPr id="33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905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286000" y="1"/>
            <a:ext cx="20574000" cy="10287000"/>
          </a:xfrm>
          <a:prstGeom prst="rect">
            <a:avLst/>
          </a:prstGeom>
        </p:spPr>
      </p:pic>
      <p:pic>
        <p:nvPicPr>
          <p:cNvPr id="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3"/>
            <a:ext cx="18307052" cy="10296525"/>
          </a:xfrm>
          <a:prstGeom prst="rect">
            <a:avLst/>
          </a:prstGeom>
        </p:spPr>
      </p:pic>
      <p:sp>
        <p:nvSpPr>
          <p:cNvPr id="9" name="object 5"/>
          <p:cNvSpPr/>
          <p:nvPr/>
        </p:nvSpPr>
        <p:spPr>
          <a:xfrm>
            <a:off x="0" y="1276342"/>
            <a:ext cx="9467850" cy="8058150"/>
          </a:xfrm>
          <a:custGeom>
            <a:avLst/>
            <a:gdLst/>
            <a:ahLst/>
            <a:cxnLst/>
            <a:rect l="l" t="t" r="r" b="b"/>
            <a:pathLst>
              <a:path w="9467850" h="8058150">
                <a:moveTo>
                  <a:pt x="0" y="0"/>
                </a:moveTo>
                <a:lnTo>
                  <a:pt x="0" y="8058150"/>
                </a:lnTo>
                <a:lnTo>
                  <a:pt x="9467850" y="8058150"/>
                </a:lnTo>
                <a:lnTo>
                  <a:pt x="946785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1639885"/>
            <a:ext cx="285750" cy="647699"/>
          </a:xfrm>
          <a:custGeom>
            <a:avLst/>
            <a:gdLst/>
            <a:ahLst/>
            <a:cxnLst/>
            <a:rect l="l" t="t" r="r" b="b"/>
            <a:pathLst>
              <a:path w="285750" h="647699">
                <a:moveTo>
                  <a:pt x="0" y="0"/>
                </a:moveTo>
                <a:lnTo>
                  <a:pt x="0" y="647032"/>
                </a:lnTo>
                <a:lnTo>
                  <a:pt x="285750" y="647032"/>
                </a:lnTo>
                <a:lnTo>
                  <a:pt x="28575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text 1"/>
          <p:cNvSpPr txBox="1"/>
          <p:nvPr/>
        </p:nvSpPr>
        <p:spPr>
          <a:xfrm>
            <a:off x="379422" y="1597146"/>
            <a:ext cx="4746696" cy="6961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CHAT APPLICATION</a:t>
            </a:r>
            <a:endParaRPr sz="36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380844" y="2573375"/>
            <a:ext cx="2226947" cy="60892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170" spc="10" dirty="0">
                <a:solidFill>
                  <a:srgbClr val="C88C32"/>
                </a:solidFill>
                <a:latin typeface="Arial"/>
                <a:cs typeface="Arial"/>
              </a:rPr>
              <a:t>Introduction:</a:t>
            </a:r>
            <a:endParaRPr sz="31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380844" y="3057555"/>
            <a:ext cx="694395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endParaRPr sz="2700">
              <a:latin typeface="Arial"/>
              <a:cs typeface="Arial"/>
            </a:endParaRPr>
          </a:p>
        </p:txBody>
      </p:sp>
      <p:sp>
        <p:nvSpPr>
          <p:cNvPr id="13" name="text 1"/>
          <p:cNvSpPr txBox="1"/>
          <p:nvPr/>
        </p:nvSpPr>
        <p:spPr>
          <a:xfrm>
            <a:off x="1335133" y="3057555"/>
            <a:ext cx="1473764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60" spc="10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endParaRPr sz="2500">
              <a:latin typeface="Arial"/>
              <a:cs typeface="Arial"/>
            </a:endParaRPr>
          </a:p>
        </p:txBody>
      </p:sp>
      <p:sp>
        <p:nvSpPr>
          <p:cNvPr id="14" name="text 1"/>
          <p:cNvSpPr txBox="1"/>
          <p:nvPr/>
        </p:nvSpPr>
        <p:spPr>
          <a:xfrm>
            <a:off x="3068791" y="3057555"/>
            <a:ext cx="1159812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60" spc="10" dirty="0">
                <a:solidFill>
                  <a:srgbClr val="FFFFFF"/>
                </a:solidFill>
                <a:latin typeface="Arial"/>
                <a:cs typeface="Arial"/>
              </a:rPr>
              <a:t>outlines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4488497" y="3057555"/>
            <a:ext cx="504530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endParaRPr sz="27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5252921" y="3057555"/>
            <a:ext cx="1875537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00" spc="10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2500">
              <a:latin typeface="Arial"/>
              <a:cs typeface="Arial"/>
            </a:endParaRPr>
          </a:p>
        </p:txBody>
      </p:sp>
      <p:sp>
        <p:nvSpPr>
          <p:cNvPr id="17" name="text 1"/>
          <p:cNvSpPr txBox="1"/>
          <p:nvPr/>
        </p:nvSpPr>
        <p:spPr>
          <a:xfrm>
            <a:off x="7388350" y="3057555"/>
            <a:ext cx="478931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endParaRPr sz="2800">
              <a:latin typeface="Arial"/>
              <a:cs typeface="Arial"/>
            </a:endParaRPr>
          </a:p>
        </p:txBody>
      </p:sp>
      <p:sp>
        <p:nvSpPr>
          <p:cNvPr id="18" name="text 1"/>
          <p:cNvSpPr txBox="1"/>
          <p:nvPr/>
        </p:nvSpPr>
        <p:spPr>
          <a:xfrm>
            <a:off x="8127175" y="3057555"/>
            <a:ext cx="212978" cy="53284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40" spc="1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endParaRPr sz="2700">
              <a:latin typeface="Arial"/>
              <a:cs typeface="Arial"/>
            </a:endParaRPr>
          </a:p>
        </p:txBody>
      </p:sp>
      <p:sp>
        <p:nvSpPr>
          <p:cNvPr id="19" name="text 1"/>
          <p:cNvSpPr txBox="1"/>
          <p:nvPr/>
        </p:nvSpPr>
        <p:spPr>
          <a:xfrm>
            <a:off x="8600047" y="3057554"/>
            <a:ext cx="760179" cy="53284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710" spc="10" dirty="0">
                <a:solidFill>
                  <a:srgbClr val="FFFFFF"/>
                </a:solidFill>
                <a:latin typeface="Arial"/>
                <a:cs typeface="Arial"/>
              </a:rPr>
              <a:t>Chat</a:t>
            </a:r>
            <a:endParaRPr sz="2700">
              <a:latin typeface="Arial"/>
              <a:cs typeface="Arial"/>
            </a:endParaRPr>
          </a:p>
        </p:txBody>
      </p:sp>
      <p:sp>
        <p:nvSpPr>
          <p:cNvPr id="20" name="text 1"/>
          <p:cNvSpPr txBox="1"/>
          <p:nvPr/>
        </p:nvSpPr>
        <p:spPr>
          <a:xfrm>
            <a:off x="380844" y="3895754"/>
            <a:ext cx="8985210" cy="137104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500" spc="10" dirty="0">
                <a:solidFill>
                  <a:srgbClr val="FFFFFF"/>
                </a:solidFill>
                <a:latin typeface="Arial"/>
                <a:cs typeface="Arial"/>
              </a:rPr>
              <a:t>to provide users with a platform to communicate with each other</a:t>
            </a:r>
            <a:endParaRPr sz="25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70" spc="10" dirty="0">
                <a:solidFill>
                  <a:srgbClr val="FFFFFF"/>
                </a:solidFill>
                <a:latin typeface="Arial"/>
                <a:cs typeface="Arial"/>
              </a:rPr>
              <a:t>via instant messaging in real-time. The Chat Application/Website</a:t>
            </a:r>
            <a:endParaRPr sz="24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70" spc="10" dirty="0">
                <a:solidFill>
                  <a:srgbClr val="FFFFFF"/>
                </a:solidFill>
                <a:latin typeface="Arial"/>
                <a:cs typeface="Arial"/>
              </a:rPr>
              <a:t>is intended to be available on both desktop and mobile platforms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21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34550" y="484227"/>
            <a:ext cx="18287998" cy="10287000"/>
          </a:xfrm>
          <a:prstGeom prst="rect">
            <a:avLst/>
          </a:prstGeom>
        </p:spPr>
      </p:pic>
      <p:sp>
        <p:nvSpPr>
          <p:cNvPr id="22" name="text 1"/>
          <p:cNvSpPr txBox="1"/>
          <p:nvPr/>
        </p:nvSpPr>
        <p:spPr>
          <a:xfrm>
            <a:off x="725421" y="6037365"/>
            <a:ext cx="2827706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LMS Username</a:t>
            </a:r>
            <a:endParaRPr sz="2800">
              <a:latin typeface="Arial"/>
              <a:cs typeface="Arial"/>
            </a:endParaRPr>
          </a:p>
        </p:txBody>
      </p:sp>
      <p:sp>
        <p:nvSpPr>
          <p:cNvPr id="23" name="text 1"/>
          <p:cNvSpPr txBox="1"/>
          <p:nvPr/>
        </p:nvSpPr>
        <p:spPr>
          <a:xfrm>
            <a:off x="5100926" y="6037365"/>
            <a:ext cx="1143489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Name</a:t>
            </a:r>
            <a:endParaRPr sz="2800">
              <a:latin typeface="Arial"/>
              <a:cs typeface="Arial"/>
            </a:endParaRPr>
          </a:p>
        </p:txBody>
      </p:sp>
      <p:sp>
        <p:nvSpPr>
          <p:cNvPr id="24" name="text 1"/>
          <p:cNvSpPr txBox="1"/>
          <p:nvPr/>
        </p:nvSpPr>
        <p:spPr>
          <a:xfrm>
            <a:off x="7721618" y="6037365"/>
            <a:ext cx="1151972" cy="49418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b="1" spc="10" dirty="0">
                <a:solidFill>
                  <a:srgbClr val="C88C32"/>
                </a:solidFill>
                <a:latin typeface="Arial"/>
                <a:cs typeface="Arial"/>
              </a:rPr>
              <a:t>Batch</a:t>
            </a:r>
            <a:endParaRPr sz="2800">
              <a:latin typeface="Arial"/>
              <a:cs typeface="Arial"/>
            </a:endParaRPr>
          </a:p>
        </p:txBody>
      </p:sp>
      <p:sp>
        <p:nvSpPr>
          <p:cNvPr id="25" name="text 1"/>
          <p:cNvSpPr txBox="1"/>
          <p:nvPr/>
        </p:nvSpPr>
        <p:spPr>
          <a:xfrm>
            <a:off x="390305" y="6950360"/>
            <a:ext cx="1341439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2129a3912</a:t>
            </a:r>
            <a:endParaRPr sz="2000">
              <a:latin typeface="Arial"/>
              <a:cs typeface="Arial"/>
            </a:endParaRPr>
          </a:p>
        </p:txBody>
      </p:sp>
      <p:sp>
        <p:nvSpPr>
          <p:cNvPr id="26" name="text 1"/>
          <p:cNvSpPr txBox="1"/>
          <p:nvPr/>
        </p:nvSpPr>
        <p:spPr>
          <a:xfrm>
            <a:off x="3985355" y="6950360"/>
            <a:ext cx="2130530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DEVARAJA. S. G.</a:t>
            </a:r>
            <a:endParaRPr sz="2000">
              <a:latin typeface="Arial"/>
              <a:cs typeface="Arial"/>
            </a:endParaRPr>
          </a:p>
        </p:txBody>
      </p:sp>
      <p:sp>
        <p:nvSpPr>
          <p:cNvPr id="27" name="text 1"/>
          <p:cNvSpPr txBox="1"/>
          <p:nvPr/>
        </p:nvSpPr>
        <p:spPr>
          <a:xfrm>
            <a:off x="7552295" y="6950360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28" name="text 1"/>
          <p:cNvSpPr txBox="1"/>
          <p:nvPr/>
        </p:nvSpPr>
        <p:spPr>
          <a:xfrm>
            <a:off x="390305" y="7550436"/>
            <a:ext cx="1200231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2129a397</a:t>
            </a:r>
            <a:endParaRPr sz="2000">
              <a:latin typeface="Arial"/>
              <a:cs typeface="Arial"/>
            </a:endParaRPr>
          </a:p>
        </p:txBody>
      </p:sp>
      <p:sp>
        <p:nvSpPr>
          <p:cNvPr id="29" name="text 1"/>
          <p:cNvSpPr txBox="1"/>
          <p:nvPr/>
        </p:nvSpPr>
        <p:spPr>
          <a:xfrm>
            <a:off x="3985355" y="7550436"/>
            <a:ext cx="1227387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ARJUN. S</a:t>
            </a:r>
            <a:endParaRPr sz="2000">
              <a:latin typeface="Arial"/>
              <a:cs typeface="Arial"/>
            </a:endParaRPr>
          </a:p>
        </p:txBody>
      </p:sp>
      <p:sp>
        <p:nvSpPr>
          <p:cNvPr id="30" name="text 1"/>
          <p:cNvSpPr txBox="1"/>
          <p:nvPr/>
        </p:nvSpPr>
        <p:spPr>
          <a:xfrm>
            <a:off x="7552295" y="7550436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31" name="text 1"/>
          <p:cNvSpPr txBox="1"/>
          <p:nvPr/>
        </p:nvSpPr>
        <p:spPr>
          <a:xfrm>
            <a:off x="390305" y="8150511"/>
            <a:ext cx="1200231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2129a395</a:t>
            </a:r>
            <a:endParaRPr sz="2000">
              <a:latin typeface="Arial"/>
              <a:cs typeface="Arial"/>
            </a:endParaRPr>
          </a:p>
        </p:txBody>
      </p:sp>
      <p:sp>
        <p:nvSpPr>
          <p:cNvPr id="32" name="text 1"/>
          <p:cNvSpPr txBox="1"/>
          <p:nvPr/>
        </p:nvSpPr>
        <p:spPr>
          <a:xfrm>
            <a:off x="3985355" y="8150511"/>
            <a:ext cx="193317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ANBALAGAN. A</a:t>
            </a:r>
            <a:endParaRPr sz="2000">
              <a:latin typeface="Arial"/>
              <a:cs typeface="Arial"/>
            </a:endParaRPr>
          </a:p>
        </p:txBody>
      </p:sp>
      <p:sp>
        <p:nvSpPr>
          <p:cNvPr id="33" name="text 1"/>
          <p:cNvSpPr txBox="1"/>
          <p:nvPr/>
        </p:nvSpPr>
        <p:spPr>
          <a:xfrm>
            <a:off x="7552295" y="8150511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34" name="text 1"/>
          <p:cNvSpPr txBox="1"/>
          <p:nvPr/>
        </p:nvSpPr>
        <p:spPr>
          <a:xfrm>
            <a:off x="390305" y="8750586"/>
            <a:ext cx="1341439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2129a3944</a:t>
            </a:r>
            <a:endParaRPr sz="2000">
              <a:latin typeface="Arial"/>
              <a:cs typeface="Arial"/>
            </a:endParaRPr>
          </a:p>
        </p:txBody>
      </p:sp>
      <p:sp>
        <p:nvSpPr>
          <p:cNvPr id="35" name="text 1"/>
          <p:cNvSpPr txBox="1"/>
          <p:nvPr/>
        </p:nvSpPr>
        <p:spPr>
          <a:xfrm>
            <a:off x="3985355" y="8750586"/>
            <a:ext cx="1622248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RUTHESH. D</a:t>
            </a:r>
            <a:endParaRPr sz="2000">
              <a:latin typeface="Arial"/>
              <a:cs typeface="Arial"/>
            </a:endParaRPr>
          </a:p>
        </p:txBody>
      </p:sp>
      <p:sp>
        <p:nvSpPr>
          <p:cNvPr id="36" name="text 1"/>
          <p:cNvSpPr txBox="1"/>
          <p:nvPr/>
        </p:nvSpPr>
        <p:spPr>
          <a:xfrm>
            <a:off x="7552295" y="8750586"/>
            <a:ext cx="522336" cy="32585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00" spc="10" dirty="0">
                <a:solidFill>
                  <a:srgbClr val="FFFFFF"/>
                </a:solidFill>
                <a:latin typeface="Arial"/>
                <a:cs typeface="Arial"/>
              </a:rPr>
              <a:t>A39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9399" y="5749932"/>
            <a:ext cx="8854590" cy="3444780"/>
          </a:xfrm>
          <a:custGeom>
            <a:avLst/>
            <a:gdLst/>
            <a:ahLst/>
            <a:cxnLst/>
            <a:rect l="l" t="t" r="r" b="b"/>
            <a:pathLst>
              <a:path w="8854590" h="3444780">
                <a:moveTo>
                  <a:pt x="4763" y="4762"/>
                </a:moveTo>
                <a:lnTo>
                  <a:pt x="4763" y="3440017"/>
                </a:lnTo>
                <a:moveTo>
                  <a:pt x="3599813" y="4762"/>
                </a:moveTo>
                <a:lnTo>
                  <a:pt x="3599813" y="3440017"/>
                </a:lnTo>
                <a:moveTo>
                  <a:pt x="7166754" y="4762"/>
                </a:moveTo>
                <a:lnTo>
                  <a:pt x="7166754" y="3440017"/>
                </a:lnTo>
                <a:moveTo>
                  <a:pt x="8849828" y="4762"/>
                </a:moveTo>
                <a:lnTo>
                  <a:pt x="8849828" y="3440017"/>
                </a:lnTo>
                <a:moveTo>
                  <a:pt x="0" y="0"/>
                </a:moveTo>
                <a:lnTo>
                  <a:pt x="0" y="0"/>
                </a:lnTo>
                <a:moveTo>
                  <a:pt x="0" y="1044480"/>
                </a:moveTo>
                <a:lnTo>
                  <a:pt x="0" y="1044480"/>
                </a:lnTo>
                <a:moveTo>
                  <a:pt x="0" y="1644555"/>
                </a:moveTo>
                <a:lnTo>
                  <a:pt x="0" y="1644555"/>
                </a:lnTo>
                <a:moveTo>
                  <a:pt x="0" y="2244630"/>
                </a:moveTo>
                <a:lnTo>
                  <a:pt x="0" y="2244630"/>
                </a:lnTo>
                <a:moveTo>
                  <a:pt x="0" y="2844705"/>
                </a:moveTo>
                <a:lnTo>
                  <a:pt x="0" y="2844705"/>
                </a:lnTo>
                <a:moveTo>
                  <a:pt x="0" y="3444780"/>
                </a:moveTo>
                <a:lnTo>
                  <a:pt x="0" y="344478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84637" y="5745169"/>
            <a:ext cx="8864115" cy="3454304"/>
          </a:xfrm>
          <a:custGeom>
            <a:avLst/>
            <a:gdLst/>
            <a:ahLst/>
            <a:cxnLst/>
            <a:rect l="l" t="t" r="r" b="b"/>
            <a:pathLst>
              <a:path w="8864115" h="3454304">
                <a:moveTo>
                  <a:pt x="9525" y="9525"/>
                </a:moveTo>
                <a:lnTo>
                  <a:pt x="9525" y="3444780"/>
                </a:lnTo>
                <a:moveTo>
                  <a:pt x="3604575" y="9525"/>
                </a:moveTo>
                <a:lnTo>
                  <a:pt x="3604575" y="3444780"/>
                </a:lnTo>
                <a:moveTo>
                  <a:pt x="7171516" y="9525"/>
                </a:moveTo>
                <a:lnTo>
                  <a:pt x="7171516" y="3444780"/>
                </a:lnTo>
                <a:moveTo>
                  <a:pt x="8854590" y="9525"/>
                </a:moveTo>
                <a:lnTo>
                  <a:pt x="8854590" y="3444780"/>
                </a:lnTo>
                <a:moveTo>
                  <a:pt x="4762" y="4763"/>
                </a:moveTo>
                <a:lnTo>
                  <a:pt x="4762" y="4763"/>
                </a:lnTo>
                <a:moveTo>
                  <a:pt x="4762" y="1049243"/>
                </a:moveTo>
                <a:lnTo>
                  <a:pt x="4762" y="1049243"/>
                </a:lnTo>
                <a:moveTo>
                  <a:pt x="4762" y="1649318"/>
                </a:moveTo>
                <a:lnTo>
                  <a:pt x="4762" y="1649318"/>
                </a:lnTo>
                <a:moveTo>
                  <a:pt x="4762" y="2249393"/>
                </a:moveTo>
                <a:lnTo>
                  <a:pt x="4762" y="2249393"/>
                </a:lnTo>
                <a:moveTo>
                  <a:pt x="4762" y="2849468"/>
                </a:moveTo>
                <a:lnTo>
                  <a:pt x="4762" y="2849468"/>
                </a:lnTo>
                <a:moveTo>
                  <a:pt x="4762" y="3449543"/>
                </a:moveTo>
                <a:lnTo>
                  <a:pt x="4762" y="3449543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7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"/>
            <a:ext cx="18307052" cy="10296525"/>
          </a:xfrm>
          <a:prstGeom prst="rect">
            <a:avLst/>
          </a:prstGeom>
        </p:spPr>
      </p:pic>
      <p:sp>
        <p:nvSpPr>
          <p:cNvPr id="11" name="object 11"/>
          <p:cNvSpPr/>
          <p:nvPr/>
        </p:nvSpPr>
        <p:spPr>
          <a:xfrm>
            <a:off x="575964" y="5460755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46424" y="6208581"/>
            <a:ext cx="22218" cy="3048088"/>
          </a:xfrm>
          <a:custGeom>
            <a:avLst/>
            <a:gdLst/>
            <a:ahLst/>
            <a:cxnLst/>
            <a:rect l="l" t="t" r="r" b="b"/>
            <a:pathLst>
              <a:path w="22218" h="3048088">
                <a:moveTo>
                  <a:pt x="4782" y="4779"/>
                </a:moveTo>
                <a:lnTo>
                  <a:pt x="17436" y="3043309"/>
                </a:lnTo>
              </a:path>
            </a:pathLst>
          </a:custGeom>
          <a:ln w="9485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1866715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Scope: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551952" y="1245668"/>
            <a:ext cx="11564322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the following features: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982997" y="1864851"/>
            <a:ext cx="4121013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Management:</a:t>
            </a:r>
            <a:endParaRPr sz="32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551952" y="2421803"/>
            <a:ext cx="15482913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accounts, log in, and log out.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 profiles shall include a profile picture and a display name.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028700" y="3522200"/>
            <a:ext cx="2087472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551952" y="4079152"/>
            <a:ext cx="15300067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and receive text messages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real-time. Users shall be able to start a conversation with one or more other users.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5" name="text 1"/>
          <p:cNvSpPr txBox="1"/>
          <p:nvPr/>
        </p:nvSpPr>
        <p:spPr>
          <a:xfrm>
            <a:off x="1028700" y="5598649"/>
            <a:ext cx="3494497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Group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6" name="text 1"/>
          <p:cNvSpPr txBox="1"/>
          <p:nvPr/>
        </p:nvSpPr>
        <p:spPr>
          <a:xfrm>
            <a:off x="1551952" y="6186458"/>
            <a:ext cx="15162979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participate in group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chats. Group chats shall allow multiple users to participate in the same conversation.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text 1"/>
          <p:cNvSpPr txBox="1"/>
          <p:nvPr/>
        </p:nvSpPr>
        <p:spPr>
          <a:xfrm>
            <a:off x="1028700" y="7639282"/>
            <a:ext cx="297890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Notifications: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8" name="text 1"/>
          <p:cNvSpPr txBox="1"/>
          <p:nvPr/>
        </p:nvSpPr>
        <p:spPr>
          <a:xfrm>
            <a:off x="1551952" y="8262909"/>
            <a:ext cx="15115664" cy="13319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notify users of new messages when they are not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actively using the application. Notifications shall be displayed on the desktop or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mobile device.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8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307052" cy="10296525"/>
          </a:xfrm>
          <a:prstGeom prst="rect">
            <a:avLst/>
          </a:prstGeom>
        </p:spPr>
      </p:pic>
      <p:sp>
        <p:nvSpPr>
          <p:cNvPr id="17" name="object 17"/>
          <p:cNvSpPr/>
          <p:nvPr/>
        </p:nvSpPr>
        <p:spPr>
          <a:xfrm>
            <a:off x="571201" y="520617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41684" y="5953970"/>
            <a:ext cx="26992" cy="3305209"/>
          </a:xfrm>
          <a:custGeom>
            <a:avLst/>
            <a:gdLst/>
            <a:ahLst/>
            <a:cxnLst/>
            <a:rect l="l" t="t" r="r" b="b"/>
            <a:pathLst>
              <a:path w="26992" h="3305209">
                <a:moveTo>
                  <a:pt x="4788" y="4789"/>
                </a:moveTo>
                <a:lnTo>
                  <a:pt x="22205" y="3300421"/>
                </a:lnTo>
              </a:path>
            </a:pathLst>
          </a:custGeom>
          <a:ln w="9474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41040" y="51996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6"/>
            <a:ext cx="1866715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Scope: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245721"/>
            <a:ext cx="1682794" cy="564743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Emojis: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347084" y="1869349"/>
            <a:ext cx="1394680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emojis as part of their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028700" y="2969747"/>
            <a:ext cx="2928518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Privacy: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3590844"/>
            <a:ext cx="1529169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protect user privacy by encrypting all user data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transit and at rest.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551952" y="5812544"/>
            <a:ext cx="14466779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satisfy the following functional requirements: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921721" y="6551148"/>
            <a:ext cx="468539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 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User Authentication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551952" y="7284312"/>
            <a:ext cx="15108422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authenticate users using a secure login process.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028700" y="5178026"/>
            <a:ext cx="6138337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</a:t>
            </a: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Functional Requirements: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/>
          <p:nvPr/>
        </p:nvSpPr>
        <p:spPr>
          <a:xfrm>
            <a:off x="0" y="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9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"/>
            <a:ext cx="18307052" cy="10296525"/>
          </a:xfrm>
          <a:prstGeom prst="rect">
            <a:avLst/>
          </a:prstGeom>
        </p:spPr>
      </p:pic>
      <p:sp>
        <p:nvSpPr>
          <p:cNvPr id="23" name="object 23"/>
          <p:cNvSpPr/>
          <p:nvPr/>
        </p:nvSpPr>
        <p:spPr>
          <a:xfrm>
            <a:off x="571201" y="5348894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41679" y="6096696"/>
            <a:ext cx="26991" cy="3162344"/>
          </a:xfrm>
          <a:custGeom>
            <a:avLst/>
            <a:gdLst/>
            <a:ahLst/>
            <a:cxnLst/>
            <a:rect l="l" t="t" r="r" b="b"/>
            <a:pathLst>
              <a:path w="26991" h="3162344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98796" y="855825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1040" y="519967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6"/>
                </a:lnTo>
                <a:lnTo>
                  <a:pt x="350520" y="747806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21"/>
            <a:ext cx="6262542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35081"/>
                </a:solidFill>
                <a:latin typeface="Arial"/>
                <a:cs typeface="Arial"/>
              </a:rPr>
              <a:t> 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51"/>
            <a:ext cx="5721441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Profile Management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22"/>
            <a:ext cx="1414982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update their user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profiles, including their profile picture and display name.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2201906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Chatting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2"/>
            <a:ext cx="15300067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and receive text messages in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real-time.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028700" y="5341478"/>
            <a:ext cx="3494497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Group Chatting: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495520" y="6074550"/>
            <a:ext cx="14573096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create and participate in group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chats.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028700" y="7448783"/>
            <a:ext cx="2978901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Notifications:</a:t>
            </a:r>
            <a:endParaRPr sz="32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495520" y="8120035"/>
            <a:ext cx="15019184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notifications to users when they receive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new messages.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7" name="object 27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1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307052" cy="10296525"/>
          </a:xfrm>
          <a:prstGeom prst="rect">
            <a:avLst/>
          </a:prstGeom>
        </p:spPr>
      </p:pic>
      <p:sp>
        <p:nvSpPr>
          <p:cNvPr id="29" name="object 29"/>
          <p:cNvSpPr/>
          <p:nvPr/>
        </p:nvSpPr>
        <p:spPr>
          <a:xfrm>
            <a:off x="571201" y="534889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741679" y="6096692"/>
            <a:ext cx="26991" cy="3162343"/>
          </a:xfrm>
          <a:custGeom>
            <a:avLst/>
            <a:gdLst/>
            <a:ahLst/>
            <a:cxnLst/>
            <a:rect l="l" t="t" r="r" b="b"/>
            <a:pathLst>
              <a:path w="26991" h="3162343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98796" y="855821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4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6262542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D4679"/>
                </a:solidFill>
                <a:latin typeface="Arial"/>
                <a:cs typeface="Arial"/>
              </a:rPr>
              <a:t> 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49"/>
            <a:ext cx="1797372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35081"/>
                </a:solidFill>
                <a:latin typeface="Arial"/>
                <a:cs typeface="Arial"/>
              </a:rPr>
              <a:t> Emojis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19"/>
            <a:ext cx="1394680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allow users to send emojis as part of their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3043096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 User Privacy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0"/>
            <a:ext cx="14249126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encrypt all user data in transit and at rest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protect user privacy.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495520" y="6074549"/>
            <a:ext cx="15246948" cy="4937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satisfy the following non-functional requirements: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028700" y="7448780"/>
            <a:ext cx="3125980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Performance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95520" y="8120031"/>
            <a:ext cx="14923022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responsive and provide real-time messaging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with minimal latency.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1028700" y="5320746"/>
            <a:ext cx="7130667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Non-functional Requirements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ject 33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"/>
            <a:ext cx="18307052" cy="10296525"/>
          </a:xfrm>
          <a:prstGeom prst="rect">
            <a:avLst/>
          </a:prstGeom>
        </p:spPr>
      </p:pic>
      <p:sp>
        <p:nvSpPr>
          <p:cNvPr id="35" name="object 35"/>
          <p:cNvSpPr/>
          <p:nvPr/>
        </p:nvSpPr>
        <p:spPr>
          <a:xfrm>
            <a:off x="571201" y="5348891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41679" y="6096694"/>
            <a:ext cx="26991" cy="3162343"/>
          </a:xfrm>
          <a:custGeom>
            <a:avLst/>
            <a:gdLst/>
            <a:ahLst/>
            <a:cxnLst/>
            <a:rect l="l" t="t" r="r" b="b"/>
            <a:pathLst>
              <a:path w="26991" h="3162343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98796" y="855822"/>
            <a:ext cx="63436" cy="4009875"/>
          </a:xfrm>
          <a:custGeom>
            <a:avLst/>
            <a:gdLst/>
            <a:ahLst/>
            <a:cxnLst/>
            <a:rect l="l" t="t" r="r" b="b"/>
            <a:pathLst>
              <a:path w="63436" h="4009875">
                <a:moveTo>
                  <a:pt x="4826" y="4821"/>
                </a:moveTo>
                <a:lnTo>
                  <a:pt x="58610" y="4005054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41040" y="519963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8"/>
            <a:ext cx="7254790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0D4679"/>
                </a:solidFill>
                <a:latin typeface="Arial"/>
                <a:cs typeface="Arial"/>
              </a:rPr>
              <a:t> Non-functional Requirements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982997" y="1445749"/>
            <a:ext cx="2500406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Scalability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551952" y="2145620"/>
            <a:ext cx="15471927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scalable to accommodate a growing number of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users and messages.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982997" y="3404322"/>
            <a:ext cx="2586137" cy="56474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0D4679"/>
                </a:solidFill>
                <a:latin typeface="Arial"/>
                <a:cs typeface="Arial"/>
              </a:rPr>
              <a:t>Availability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1551952" y="4079151"/>
            <a:ext cx="9695334" cy="4937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available 24/7.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028700" y="5341474"/>
            <a:ext cx="2171171" cy="56474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00" b="1" spc="10" dirty="0">
                <a:solidFill>
                  <a:srgbClr val="C88C32"/>
                </a:solidFill>
                <a:latin typeface="Arial"/>
                <a:cs typeface="Arial"/>
              </a:rPr>
              <a:t> Security :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495520" y="6074551"/>
            <a:ext cx="15406594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provide secure user authentication and encrypt all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user data in transit and at rest.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95520" y="8120033"/>
            <a:ext cx="15054544" cy="91289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have a user interface that is intuitive and easy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use.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028700" y="7428210"/>
            <a:ext cx="3788644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 User Interface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3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"/>
            <a:ext cx="18307052" cy="10296525"/>
          </a:xfrm>
          <a:prstGeom prst="rect">
            <a:avLst/>
          </a:prstGeom>
        </p:spPr>
      </p:pic>
      <p:sp>
        <p:nvSpPr>
          <p:cNvPr id="41" name="object 41"/>
          <p:cNvSpPr/>
          <p:nvPr/>
        </p:nvSpPr>
        <p:spPr>
          <a:xfrm>
            <a:off x="571201" y="5348893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7"/>
                </a:lnTo>
                <a:lnTo>
                  <a:pt x="350520" y="747807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8C3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41679" y="6096695"/>
            <a:ext cx="26991" cy="3162344"/>
          </a:xfrm>
          <a:custGeom>
            <a:avLst/>
            <a:gdLst/>
            <a:ahLst/>
            <a:cxnLst/>
            <a:rect l="l" t="t" r="r" b="b"/>
            <a:pathLst>
              <a:path w="26991" h="3162344">
                <a:moveTo>
                  <a:pt x="4789" y="4790"/>
                </a:moveTo>
                <a:lnTo>
                  <a:pt x="22203" y="3157555"/>
                </a:lnTo>
              </a:path>
            </a:pathLst>
          </a:custGeom>
          <a:ln w="9472">
            <a:solidFill>
              <a:srgbClr val="C88C32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98796" y="855822"/>
            <a:ext cx="63436" cy="4009874"/>
          </a:xfrm>
          <a:custGeom>
            <a:avLst/>
            <a:gdLst/>
            <a:ahLst/>
            <a:cxnLst/>
            <a:rect l="l" t="t" r="r" b="b"/>
            <a:pathLst>
              <a:path w="63436" h="4009874">
                <a:moveTo>
                  <a:pt x="4826" y="4820"/>
                </a:moveTo>
                <a:lnTo>
                  <a:pt x="58610" y="4005053"/>
                </a:lnTo>
              </a:path>
            </a:pathLst>
          </a:custGeom>
          <a:ln w="9396">
            <a:solidFill>
              <a:srgbClr val="22366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41040" y="519962"/>
            <a:ext cx="352425" cy="752475"/>
          </a:xfrm>
          <a:custGeom>
            <a:avLst/>
            <a:gdLst/>
            <a:ahLst/>
            <a:cxnLst/>
            <a:rect l="l" t="t" r="r" b="b"/>
            <a:pathLst>
              <a:path w="352425" h="752475">
                <a:moveTo>
                  <a:pt x="0" y="0"/>
                </a:moveTo>
                <a:lnTo>
                  <a:pt x="0" y="747808"/>
                </a:lnTo>
                <a:lnTo>
                  <a:pt x="350520" y="747808"/>
                </a:lnTo>
                <a:lnTo>
                  <a:pt x="35052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9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text 1"/>
          <p:cNvSpPr txBox="1"/>
          <p:nvPr/>
        </p:nvSpPr>
        <p:spPr>
          <a:xfrm>
            <a:off x="982997" y="491817"/>
            <a:ext cx="4889339" cy="64417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223669"/>
                </a:solidFill>
                <a:latin typeface="Arial"/>
                <a:cs typeface="Arial"/>
              </a:rPr>
              <a:t> Design Constraints :</a:t>
            </a:r>
            <a:endParaRPr sz="36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1495520" y="1360951"/>
            <a:ext cx="15166156" cy="9128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shall be designed to be compatible with both desktop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and mobile platforms.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495520" y="6431671"/>
            <a:ext cx="15348644" cy="1751092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The Chat Application/Website assumes that users have an internet connection to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access the application. The Chat Application/Website depends on third-party libraries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and frameworks to provide certain functionality, such as encryption and user</a:t>
            </a:r>
            <a:endParaRPr sz="28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800" spc="10" dirty="0">
                <a:latin typeface="Arial"/>
                <a:cs typeface="Arial"/>
              </a:rPr>
              <a:t>authentication.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1028700" y="5320748"/>
            <a:ext cx="7822136" cy="644171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650" b="1" spc="10" dirty="0">
                <a:solidFill>
                  <a:srgbClr val="C88C32"/>
                </a:solidFill>
                <a:latin typeface="Arial"/>
                <a:cs typeface="Arial"/>
              </a:rPr>
              <a:t>Assumptions and Dependencies :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45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4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7" name="object 47"/>
          <p:cNvSpPr/>
          <p:nvPr/>
        </p:nvSpPr>
        <p:spPr>
          <a:xfrm>
            <a:off x="0" y="404810"/>
            <a:ext cx="266700" cy="685800"/>
          </a:xfrm>
          <a:custGeom>
            <a:avLst/>
            <a:gdLst/>
            <a:ahLst/>
            <a:cxnLst/>
            <a:rect l="l" t="t" r="r" b="b"/>
            <a:pathLst>
              <a:path w="266700" h="685800">
                <a:moveTo>
                  <a:pt x="0" y="0"/>
                </a:moveTo>
                <a:lnTo>
                  <a:pt x="0" y="685800"/>
                </a:lnTo>
                <a:lnTo>
                  <a:pt x="266700" y="685800"/>
                </a:lnTo>
                <a:lnTo>
                  <a:pt x="266700" y="0"/>
                </a:lnTo>
                <a:lnTo>
                  <a:pt x="0" y="0"/>
                </a:lnTo>
                <a:close/>
              </a:path>
            </a:pathLst>
          </a:custGeom>
          <a:solidFill>
            <a:srgbClr val="22366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pic>
        <p:nvPicPr>
          <p:cNvPr id="15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50752" y="2120815"/>
            <a:ext cx="7772400" cy="6743700"/>
          </a:xfrm>
          <a:prstGeom prst="rect">
            <a:avLst/>
          </a:prstGeom>
        </p:spPr>
      </p:pic>
      <p:pic>
        <p:nvPicPr>
          <p:cNvPr id="16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237446" y="4615449"/>
            <a:ext cx="161925" cy="161925"/>
          </a:xfrm>
          <a:prstGeom prst="rect">
            <a:avLst/>
          </a:prstGeom>
        </p:spPr>
      </p:pic>
      <p:pic>
        <p:nvPicPr>
          <p:cNvPr id="17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852401" y="7119824"/>
            <a:ext cx="161924" cy="161925"/>
          </a:xfrm>
          <a:prstGeom prst="rect">
            <a:avLst/>
          </a:prstGeom>
        </p:spPr>
      </p:pic>
      <p:pic>
        <p:nvPicPr>
          <p:cNvPr id="18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897375" y="8755318"/>
            <a:ext cx="161925" cy="161925"/>
          </a:xfrm>
          <a:prstGeom prst="rect">
            <a:avLst/>
          </a:prstGeom>
        </p:spPr>
      </p:pic>
      <p:pic>
        <p:nvPicPr>
          <p:cNvPr id="19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888427" y="2164636"/>
            <a:ext cx="161925" cy="161925"/>
          </a:xfrm>
          <a:prstGeom prst="rect">
            <a:avLst/>
          </a:prstGeom>
        </p:spPr>
      </p:pic>
      <p:pic>
        <p:nvPicPr>
          <p:cNvPr id="20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82525" y="4615452"/>
            <a:ext cx="161925" cy="161925"/>
          </a:xfrm>
          <a:prstGeom prst="rect">
            <a:avLst/>
          </a:prstGeom>
        </p:spPr>
      </p:pic>
      <p:pic>
        <p:nvPicPr>
          <p:cNvPr id="21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522" y="7133371"/>
            <a:ext cx="161925" cy="161925"/>
          </a:xfrm>
          <a:prstGeom prst="rect">
            <a:avLst/>
          </a:prstGeom>
        </p:spPr>
      </p:pic>
      <p:pic>
        <p:nvPicPr>
          <p:cNvPr id="22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85463" y="8755321"/>
            <a:ext cx="161925" cy="161925"/>
          </a:xfrm>
          <a:prstGeom prst="rect">
            <a:avLst/>
          </a:prstGeom>
        </p:spPr>
      </p:pic>
      <p:pic>
        <p:nvPicPr>
          <p:cNvPr id="23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522" y="2178186"/>
            <a:ext cx="161925" cy="161925"/>
          </a:xfrm>
          <a:prstGeom prst="rect">
            <a:avLst/>
          </a:prstGeom>
        </p:spPr>
      </p:pic>
      <p:pic>
        <p:nvPicPr>
          <p:cNvPr id="24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77825" y="2764337"/>
            <a:ext cx="4162424" cy="4162425"/>
          </a:xfrm>
          <a:prstGeom prst="rect">
            <a:avLst/>
          </a:prstGeom>
        </p:spPr>
      </p:pic>
      <p:pic>
        <p:nvPicPr>
          <p:cNvPr id="25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77825" y="2764337"/>
            <a:ext cx="4162424" cy="4162425"/>
          </a:xfrm>
          <a:prstGeom prst="rect">
            <a:avLst/>
          </a:prstGeom>
        </p:spPr>
      </p:pic>
      <p:pic>
        <p:nvPicPr>
          <p:cNvPr id="26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11939" y="2898452"/>
            <a:ext cx="3886200" cy="3886200"/>
          </a:xfrm>
          <a:prstGeom prst="rect">
            <a:avLst/>
          </a:prstGeom>
        </p:spPr>
      </p:pic>
      <p:sp>
        <p:nvSpPr>
          <p:cNvPr id="2" name="text 1"/>
          <p:cNvSpPr txBox="1"/>
          <p:nvPr/>
        </p:nvSpPr>
        <p:spPr>
          <a:xfrm>
            <a:off x="8133266" y="4493331"/>
            <a:ext cx="2142900" cy="685150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240" b="1" spc="10" dirty="0">
                <a:solidFill>
                  <a:srgbClr val="223669"/>
                </a:solidFill>
                <a:latin typeface="Arial"/>
                <a:cs typeface="Arial"/>
              </a:rPr>
              <a:t>Check-List</a:t>
            </a:r>
            <a:endParaRPr sz="3200">
              <a:latin typeface="Arial"/>
              <a:cs typeface="Arial"/>
            </a:endParaRPr>
          </a:p>
        </p:txBody>
      </p:sp>
      <p:sp>
        <p:nvSpPr>
          <p:cNvPr id="3" name="text 1"/>
          <p:cNvSpPr txBox="1"/>
          <p:nvPr/>
        </p:nvSpPr>
        <p:spPr>
          <a:xfrm>
            <a:off x="2138246" y="1920240"/>
            <a:ext cx="2895222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930" spc="10" dirty="0">
                <a:latin typeface="Arial"/>
                <a:cs typeface="Arial"/>
              </a:rPr>
              <a:t>Gather requirements for</a:t>
            </a:r>
            <a:endParaRPr sz="900">
              <a:latin typeface="Arial"/>
              <a:cs typeface="Arial"/>
            </a:endParaRPr>
          </a:p>
          <a:p>
            <a:pPr marL="1583977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the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4" name="text 1"/>
          <p:cNvSpPr txBox="1"/>
          <p:nvPr/>
        </p:nvSpPr>
        <p:spPr>
          <a:xfrm>
            <a:off x="1867215" y="4375255"/>
            <a:ext cx="2799780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690" spc="10" dirty="0">
                <a:latin typeface="Arial"/>
                <a:cs typeface="Arial"/>
              </a:rPr>
              <a:t>Prepare database design</a:t>
            </a:r>
            <a:endParaRPr sz="600">
              <a:latin typeface="Arial"/>
              <a:cs typeface="Arial"/>
            </a:endParaRPr>
          </a:p>
          <a:p>
            <a:pPr marL="1783705">
              <a:lnSpc>
                <a:spcPct val="100000"/>
              </a:lnSpc>
            </a:pPr>
            <a:r>
              <a:rPr sz="1980" spc="10" dirty="0">
                <a:latin typeface="Arial"/>
                <a:cs typeface="Arial"/>
              </a:rPr>
              <a:t>schemas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text 1"/>
          <p:cNvSpPr txBox="1"/>
          <p:nvPr/>
        </p:nvSpPr>
        <p:spPr>
          <a:xfrm>
            <a:off x="2286963" y="6895722"/>
            <a:ext cx="2719972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1440" spc="10" dirty="0">
                <a:latin typeface="Arial"/>
                <a:cs typeface="Arial"/>
              </a:rPr>
              <a:t>Get your initial project</a:t>
            </a:r>
            <a:endParaRPr sz="1400">
              <a:latin typeface="Arial"/>
              <a:cs typeface="Arial"/>
            </a:endParaRPr>
          </a:p>
          <a:p>
            <a:pPr marL="867965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Structure ready</a:t>
            </a:r>
            <a:endParaRPr sz="2100">
              <a:latin typeface="Arial"/>
              <a:cs typeface="Arial"/>
            </a:endParaRPr>
          </a:p>
        </p:txBody>
      </p:sp>
      <p:sp>
        <p:nvSpPr>
          <p:cNvPr id="6" name="text 1"/>
          <p:cNvSpPr txBox="1"/>
          <p:nvPr/>
        </p:nvSpPr>
        <p:spPr>
          <a:xfrm>
            <a:off x="4297961" y="8515124"/>
            <a:ext cx="2697717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Initiate a git repository</a:t>
            </a:r>
            <a:endParaRPr sz="2100">
              <a:latin typeface="Arial"/>
              <a:cs typeface="Arial"/>
            </a:endParaRPr>
          </a:p>
        </p:txBody>
      </p:sp>
      <p:sp>
        <p:nvSpPr>
          <p:cNvPr id="7" name="text 1"/>
          <p:cNvSpPr txBox="1"/>
          <p:nvPr/>
        </p:nvSpPr>
        <p:spPr>
          <a:xfrm>
            <a:off x="13322457" y="1920240"/>
            <a:ext cx="3001761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add Readme.md file with</a:t>
            </a:r>
            <a:endParaRPr sz="21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description of the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8" name="text 1"/>
          <p:cNvSpPr txBox="1"/>
          <p:nvPr/>
        </p:nvSpPr>
        <p:spPr>
          <a:xfrm>
            <a:off x="13665733" y="4375255"/>
            <a:ext cx="2971906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190" spc="10" dirty="0">
                <a:latin typeface="Arial"/>
                <a:cs typeface="Arial"/>
              </a:rPr>
              <a:t>Commit all changes with</a:t>
            </a:r>
            <a:endParaRPr sz="2100">
              <a:latin typeface="Arial"/>
              <a:cs typeface="Arial"/>
            </a:endParaRPr>
          </a:p>
        </p:txBody>
      </p:sp>
      <p:sp>
        <p:nvSpPr>
          <p:cNvPr id="9" name="text 1"/>
          <p:cNvSpPr txBox="1"/>
          <p:nvPr/>
        </p:nvSpPr>
        <p:spPr>
          <a:xfrm>
            <a:off x="14294532" y="4737205"/>
            <a:ext cx="1080624" cy="45662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280" spc="10" dirty="0">
                <a:latin typeface="Arial"/>
                <a:cs typeface="Arial"/>
              </a:rPr>
              <a:t>commit"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text 1"/>
          <p:cNvSpPr txBox="1"/>
          <p:nvPr/>
        </p:nvSpPr>
        <p:spPr>
          <a:xfrm>
            <a:off x="13296004" y="6895722"/>
            <a:ext cx="2869228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280" spc="10" dirty="0">
                <a:latin typeface="Arial"/>
                <a:cs typeface="Arial"/>
              </a:rPr>
              <a:t>create a repository on</a:t>
            </a:r>
            <a:endParaRPr sz="22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130" spc="10" dirty="0">
                <a:latin typeface="Arial"/>
                <a:cs typeface="Arial"/>
              </a:rPr>
              <a:t>github realted to project</a:t>
            </a:r>
            <a:endParaRPr sz="2100">
              <a:latin typeface="Arial"/>
              <a:cs typeface="Arial"/>
            </a:endParaRPr>
          </a:p>
        </p:txBody>
      </p:sp>
      <p:sp>
        <p:nvSpPr>
          <p:cNvPr id="11" name="text 1"/>
          <p:cNvSpPr txBox="1"/>
          <p:nvPr/>
        </p:nvSpPr>
        <p:spPr>
          <a:xfrm>
            <a:off x="11261305" y="8515124"/>
            <a:ext cx="2533817" cy="8185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2040" spc="10" dirty="0">
                <a:latin typeface="Arial"/>
                <a:cs typeface="Arial"/>
              </a:rPr>
              <a:t>Push your changes to</a:t>
            </a:r>
            <a:endParaRPr sz="2000">
              <a:latin typeface="Arial"/>
              <a:cs typeface="Arial"/>
            </a:endParaRPr>
          </a:p>
          <a:p>
            <a:pPr marL="0">
              <a:lnSpc>
                <a:spcPct val="100000"/>
              </a:lnSpc>
            </a:pPr>
            <a:r>
              <a:rPr sz="2400" spc="10" dirty="0">
                <a:latin typeface="Arial"/>
                <a:cs typeface="Arial"/>
              </a:rPr>
              <a:t>github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text 1"/>
          <p:cNvSpPr txBox="1"/>
          <p:nvPr/>
        </p:nvSpPr>
        <p:spPr>
          <a:xfrm>
            <a:off x="478025" y="236685"/>
            <a:ext cx="5643058" cy="913535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sz="3990" b="1" spc="10" dirty="0">
                <a:solidFill>
                  <a:srgbClr val="0D4679"/>
                </a:solidFill>
                <a:latin typeface="Arial"/>
                <a:cs typeface="Arial"/>
              </a:rPr>
              <a:t>Assessment Parameter</a:t>
            </a:r>
            <a:endParaRPr sz="3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652</Words>
  <Application>Microsoft Office PowerPoint</Application>
  <PresentationFormat>Custom</PresentationFormat>
  <Paragraphs>126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lab3</cp:lastModifiedBy>
  <cp:revision>4</cp:revision>
  <dcterms:created xsi:type="dcterms:W3CDTF">2023-03-04T10:31:56Z</dcterms:created>
  <dcterms:modified xsi:type="dcterms:W3CDTF">2023-03-07T22:22:41Z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2023-03-04T00:00:00Z</vt:filetime>
  </property>
  <property fmtid="{D5CDD505-2E9C-101B-9397-08002B2CF9AE}" pid="3" name="LastSaved">
    <vt:filetime>2023-03-04T00:00:00Z</vt:filetime>
  </property>
</Properties>
</file>